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1"/>
  </p:notesMasterIdLst>
  <p:handoutMasterIdLst>
    <p:handoutMasterId r:id="rId32"/>
  </p:handoutMasterIdLst>
  <p:sldIdLst>
    <p:sldId id="274" r:id="rId3"/>
    <p:sldId id="276" r:id="rId4"/>
    <p:sldId id="424" r:id="rId5"/>
    <p:sldId id="353" r:id="rId6"/>
    <p:sldId id="395" r:id="rId7"/>
    <p:sldId id="421" r:id="rId8"/>
    <p:sldId id="397" r:id="rId9"/>
    <p:sldId id="425" r:id="rId10"/>
    <p:sldId id="401" r:id="rId11"/>
    <p:sldId id="402" r:id="rId12"/>
    <p:sldId id="403" r:id="rId13"/>
    <p:sldId id="404" r:id="rId14"/>
    <p:sldId id="405" r:id="rId15"/>
    <p:sldId id="406" r:id="rId16"/>
    <p:sldId id="407" r:id="rId17"/>
    <p:sldId id="408" r:id="rId18"/>
    <p:sldId id="409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22" r:id="rId28"/>
    <p:sldId id="419" r:id="rId29"/>
    <p:sldId id="420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39" autoAdjust="0"/>
    <p:restoredTop sz="94533" autoAdjust="0"/>
  </p:normalViewPr>
  <p:slideViewPr>
    <p:cSldViewPr>
      <p:cViewPr varScale="1">
        <p:scale>
          <a:sx n="75" d="100"/>
          <a:sy n="75" d="100"/>
        </p:scale>
        <p:origin x="-486" y="-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3/9/2015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25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3/9/2015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CMAScrip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oftuni.bg/forum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gif"/><Relationship Id="rId3" Type="http://schemas.openxmlformats.org/officeDocument/2006/relationships/hyperlink" Target="http://www.codecademy.com/en/tracks/htmlcss" TargetMode="External"/><Relationship Id="rId7" Type="http://schemas.openxmlformats.org/officeDocument/2006/relationships/image" Target="../media/image51.gif"/><Relationship Id="rId2" Type="http://schemas.openxmlformats.org/officeDocument/2006/relationships/hyperlink" Target="https://developer.mozilla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hop.oreilly.com/product/9780596517748.do" TargetMode="External"/><Relationship Id="rId5" Type="http://schemas.openxmlformats.org/officeDocument/2006/relationships/hyperlink" Target="http://shop.oreilly.com/product/9780596805531.do" TargetMode="External"/><Relationship Id="rId4" Type="http://schemas.openxmlformats.org/officeDocument/2006/relationships/hyperlink" Target="http://www.webplatform.or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62.png"/><Relationship Id="rId3" Type="http://schemas.openxmlformats.org/officeDocument/2006/relationships/hyperlink" Target="https://softuni.bg/courses/javascript-basics/" TargetMode="External"/><Relationship Id="rId7" Type="http://schemas.openxmlformats.org/officeDocument/2006/relationships/image" Target="../media/image59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1.png"/><Relationship Id="rId5" Type="http://schemas.openxmlformats.org/officeDocument/2006/relationships/image" Target="../media/image58.jpeg"/><Relationship Id="rId15" Type="http://schemas.openxmlformats.org/officeDocument/2006/relationships/image" Target="../media/image63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60.png"/><Relationship Id="rId14" Type="http://schemas.openxmlformats.org/officeDocument/2006/relationships/hyperlink" Target="http://www.softwaregroup-bg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73" TargetMode="Externa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oftuni.bg/courses/csharp-ba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170612" y="1080338"/>
            <a:ext cx="53249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JavaScript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170612" y="2286000"/>
            <a:ext cx="5324941" cy="699338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025" y="1080338"/>
            <a:ext cx="1981200" cy="1981200"/>
          </a:xfrm>
          <a:prstGeom prst="rect">
            <a:avLst/>
          </a:prstGeom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7011" y="3810000"/>
            <a:ext cx="7420775" cy="2165331"/>
          </a:xfrm>
          <a:ln>
            <a:solidFill>
              <a:schemeClr val="accent5">
                <a:lumMod val="50000"/>
              </a:schemeClr>
            </a:solidFill>
          </a:ln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9"/>
              </a:rPr>
              <a:t>http://</a:t>
            </a:r>
            <a:r>
              <a:rPr lang="en-US" sz="1800" dirty="0" smtClean="0">
                <a:hlinkClick r:id="rId9"/>
              </a:rPr>
              <a:t>softuni.bg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89776"/>
            <a:ext cx="101115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JavaScript Basics: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</a:t>
            </a:r>
            <a:r>
              <a:rPr lang="en-US" dirty="0" smtClean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 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8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6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Schedule: April 2015</a:t>
            </a:r>
          </a:p>
          <a:p>
            <a:pPr>
              <a:lnSpc>
                <a:spcPct val="110000"/>
              </a:lnSpc>
            </a:pPr>
            <a:r>
              <a:rPr lang="en-US" dirty="0"/>
              <a:t>Exam dates: </a:t>
            </a:r>
            <a:r>
              <a:rPr lang="en-US" dirty="0" smtClean="0"/>
              <a:t>05 April 2015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Teamwork defense dates: 02 April 2015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JavaScript Basics 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967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3474922"/>
            <a:ext cx="4307455" cy="239715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GB" dirty="0" smtClean="0"/>
              <a:t>Runs both in front-end and back-end</a:t>
            </a:r>
          </a:p>
          <a:p>
            <a:pPr fontAlgn="base"/>
            <a:r>
              <a:rPr lang="en-GB" dirty="0" smtClean="0"/>
              <a:t>Makes Web sites</a:t>
            </a:r>
            <a:r>
              <a:rPr lang="bg-BG" dirty="0" smtClean="0"/>
              <a:t> </a:t>
            </a:r>
            <a:r>
              <a:rPr lang="en-US" dirty="0" smtClean="0"/>
              <a:t>more dynamic</a:t>
            </a:r>
            <a:r>
              <a:rPr lang="en-GB" dirty="0" smtClean="0"/>
              <a:t> and </a:t>
            </a:r>
            <a:r>
              <a:rPr lang="en-GB" dirty="0"/>
              <a:t>to build </a:t>
            </a:r>
            <a:r>
              <a:rPr lang="en-GB" dirty="0" smtClean="0"/>
              <a:t>fast </a:t>
            </a:r>
            <a:r>
              <a:rPr lang="en-GB" dirty="0"/>
              <a:t>servers</a:t>
            </a:r>
          </a:p>
          <a:p>
            <a:pPr fontAlgn="base"/>
            <a:r>
              <a:rPr lang="en-GB" dirty="0"/>
              <a:t>Tons of job growth and high pay for those who know JavaScript</a:t>
            </a:r>
          </a:p>
          <a:p>
            <a:pPr lvl="1" fontAlgn="base"/>
            <a:r>
              <a:rPr lang="en-GB" dirty="0" smtClean="0"/>
              <a:t>Node.js – 80 000</a:t>
            </a:r>
            <a:r>
              <a:rPr lang="en-GB" dirty="0"/>
              <a:t>% </a:t>
            </a:r>
            <a:r>
              <a:rPr lang="en-GB" dirty="0" smtClean="0"/>
              <a:t>growth in demand over the last 3 years</a:t>
            </a:r>
          </a:p>
          <a:p>
            <a:pPr lvl="1" fontAlgn="base"/>
            <a:r>
              <a:rPr lang="en-GB" dirty="0" smtClean="0"/>
              <a:t>Angular.js – 9 000% growth in demand in just last year</a:t>
            </a:r>
          </a:p>
          <a:p>
            <a:pPr fontAlgn="base"/>
            <a:r>
              <a:rPr lang="en-GB" dirty="0" smtClean="0"/>
              <a:t>Open source</a:t>
            </a:r>
          </a:p>
          <a:p>
            <a:pPr lvl="1" fontAlgn="base"/>
            <a:r>
              <a:rPr lang="en-GB" dirty="0" smtClean="0"/>
              <a:t>JS </a:t>
            </a:r>
            <a:r>
              <a:rPr lang="en-GB" dirty="0"/>
              <a:t>is defined as </a:t>
            </a:r>
            <a:r>
              <a:rPr lang="en-GB" dirty="0" smtClean="0">
                <a:hlinkClick r:id="rId2"/>
              </a:rPr>
              <a:t>ECMAScript</a:t>
            </a:r>
            <a:r>
              <a:rPr lang="en-GB" dirty="0" smtClean="0"/>
              <a:t> – free for anybody </a:t>
            </a:r>
            <a:r>
              <a:rPr lang="en-GB" dirty="0"/>
              <a:t>to </a:t>
            </a:r>
            <a:r>
              <a:rPr lang="en-GB" dirty="0" smtClean="0"/>
              <a:t>implement</a:t>
            </a:r>
          </a:p>
          <a:p>
            <a:pPr fontAlgn="base"/>
            <a:r>
              <a:rPr lang="en-GB" dirty="0"/>
              <a:t>JavaScript is </a:t>
            </a:r>
            <a:r>
              <a:rPr lang="en-GB" dirty="0" smtClean="0"/>
              <a:t>running everywhere: browsers, mobile phones, etc.</a:t>
            </a:r>
            <a:endParaRPr lang="en-GB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JavaScript?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572000"/>
            <a:ext cx="7185872" cy="820600"/>
          </a:xfrm>
        </p:spPr>
        <p:txBody>
          <a:bodyPr/>
          <a:lstStyle/>
          <a:p>
            <a:r>
              <a:rPr lang="en-US" dirty="0" smtClean="0"/>
              <a:t>JavaScript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work: 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“JavaScript Basics”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programming exam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/>
              <a:t> practical problems for </a:t>
            </a:r>
            <a:r>
              <a:rPr lang="en-US" dirty="0" smtClean="0"/>
              <a:t>6 </a:t>
            </a:r>
            <a:r>
              <a:rPr lang="en-US" dirty="0" smtClean="0"/>
              <a:t>hours</a:t>
            </a:r>
          </a:p>
          <a:p>
            <a:pPr lvl="2"/>
            <a:r>
              <a:rPr lang="en-US" dirty="0"/>
              <a:t>1 easy, 2 with loops, 1 with arrays </a:t>
            </a:r>
            <a:r>
              <a:rPr lang="en-US" dirty="0" smtClean="0"/>
              <a:t>/ </a:t>
            </a:r>
            <a:r>
              <a:rPr lang="en-US" dirty="0"/>
              <a:t>strings</a:t>
            </a:r>
          </a:p>
          <a:p>
            <a:pPr lvl="2"/>
            <a:r>
              <a:rPr lang="en-US" dirty="0" smtClean="0"/>
              <a:t> </a:t>
            </a:r>
            <a:r>
              <a:rPr lang="en-US" dirty="0"/>
              <a:t>You should code in </a:t>
            </a:r>
            <a:r>
              <a:rPr lang="en-US" dirty="0" smtClean="0"/>
              <a:t>JavaScript</a:t>
            </a:r>
            <a:endParaRPr lang="en-US" dirty="0"/>
          </a:p>
          <a:p>
            <a:pPr lvl="1"/>
            <a:r>
              <a:rPr lang="en-US" dirty="0" smtClean="0"/>
              <a:t>Automated judge system with real-time feedback</a:t>
            </a:r>
          </a:p>
          <a:p>
            <a:pPr lvl="2"/>
            <a:r>
              <a:rPr lang="en-US" dirty="0" smtClean="0">
                <a:hlinkClick r:id="rId2"/>
              </a:rPr>
              <a:t>http://judge.softuni.bg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Solutions are evaluated for correctness only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Code quality is still not measured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 week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yG-zPuNuVow/UC1sInLEyVI/AAAAAAAAACc/3Apwctm139Q/s1600/c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495800"/>
            <a:ext cx="2374399" cy="1780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lipartbest.com/download?clipart=bcyrERxc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53" y="1535370"/>
            <a:ext cx="2290916" cy="23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380" y="3546475"/>
            <a:ext cx="2441576" cy="2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3429000"/>
            <a:ext cx="2676526" cy="267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JavaScript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12812" y="1924966"/>
            <a:ext cx="10363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https://softuni.bg/courses/javascript-basics/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Basics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/>
              <a:t>Mozilla Development Network (MDN)</a:t>
            </a:r>
            <a:endParaRPr lang="en-US" sz="3200" dirty="0"/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 smtClean="0">
                <a:hlinkClick r:id="rId2"/>
              </a:rPr>
              <a:t>https://developer.mozilla.org</a:t>
            </a:r>
            <a:endParaRPr lang="en-US" sz="3000" dirty="0" smtClean="0">
              <a:hlinkClick r:id="rId3"/>
            </a:endParaRPr>
          </a:p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/>
              <a:t>Web Platform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 smtClean="0">
                <a:hlinkClick r:id="rId4"/>
              </a:rPr>
              <a:t>http://www.webplatform.org</a:t>
            </a:r>
            <a:endParaRPr lang="en-US" sz="3000" dirty="0" smtClean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dirty="0" smtClean="0"/>
              <a:t>JavaScript Books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 smtClean="0">
                <a:hlinkClick r:id="rId5"/>
              </a:rPr>
              <a:t>JavaScript: The Definitive Guide</a:t>
            </a:r>
            <a:endParaRPr lang="en-US" dirty="0" smtClean="0"/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 smtClean="0">
                <a:hlinkClick r:id="rId6"/>
              </a:rPr>
              <a:t>JavaScript: The Good Parts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Resources</a:t>
            </a:r>
            <a:endParaRPr lang="en-US" dirty="0"/>
          </a:p>
        </p:txBody>
      </p:sp>
      <p:pic>
        <p:nvPicPr>
          <p:cNvPr id="2050" name="Picture 2" descr="Activate Your Web Pages">
            <a:hlinkClick r:id="rId5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3674532"/>
            <a:ext cx="1905000" cy="249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earthing the Excellence in JavaScript">
            <a:hlinkClick r:id="rId6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812" y="3674532"/>
            <a:ext cx="1905000" cy="249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Microsoft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Visual Studio 2013 </a:t>
            </a:r>
            <a:r>
              <a:rPr lang="en-US" dirty="0" smtClean="0"/>
              <a:t>or Visual Studio Community</a:t>
            </a:r>
          </a:p>
          <a:p>
            <a:pPr>
              <a:lnSpc>
                <a:spcPct val="100000"/>
              </a:lnSpc>
            </a:pPr>
            <a:r>
              <a:rPr lang="en-US" dirty="0" err="1" smtClean="0"/>
              <a:t>WebStorm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Sublime Text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Komodo IDE</a:t>
            </a:r>
          </a:p>
          <a:p>
            <a:pPr>
              <a:lnSpc>
                <a:spcPct val="100000"/>
              </a:lnSpc>
            </a:pPr>
            <a:r>
              <a:rPr lang="en-US" dirty="0" err="1" smtClean="0"/>
              <a:t>NetBeans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  <p:pic>
        <p:nvPicPr>
          <p:cNvPr id="4098" name="Picture 2" descr="http://www.awebstudio.com/wp-content/uploads/tools-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17" y="2698048"/>
            <a:ext cx="2476500" cy="2476500"/>
          </a:xfrm>
          <a:prstGeom prst="roundRect">
            <a:avLst>
              <a:gd name="adj" fmla="val 215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2.bp.blogspot.com/-GU9uyq5JF-g/UkP9UlsSiAI/AAAAAAAAATU/oFVLcdB5ZFI/s1600/text_icon_v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2" y="4164898"/>
            <a:ext cx="20193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“JavaScript Basics" course teaches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first steps in JavaScript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Data types and variables, conditional statements,</a:t>
            </a:r>
            <a:br>
              <a:rPr lang="en-US" sz="3000" dirty="0" smtClean="0"/>
            </a:br>
            <a:r>
              <a:rPr lang="en-US" sz="3000" dirty="0" smtClean="0"/>
              <a:t>loops, arrays, using objects, DOM, events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Form image to </a:t>
            </a:r>
            <a:r>
              <a:rPr lang="en-GB" sz="3000" dirty="0" smtClean="0"/>
              <a:t>JavaScript Basics </a:t>
            </a:r>
            <a:r>
              <a:rPr lang="en-US" sz="3000" dirty="0" smtClean="0"/>
              <a:t>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463" y="1264700"/>
            <a:ext cx="3224360" cy="322436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69647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https://softuni.bg/courses/javascript-basics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JavaScript Basics – Course Introduction</a:t>
            </a:r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94890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“</a:t>
            </a:r>
            <a:r>
              <a:rPr lang="en-US" sz="2000" dirty="0">
                <a:hlinkClick r:id="rId5"/>
              </a:rPr>
              <a:t>JavaScript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dirty="0"/>
              <a:t>#</a:t>
            </a:r>
            <a:r>
              <a:rPr lang="bg-BG" dirty="0"/>
              <a:t>1</a:t>
            </a:r>
            <a:r>
              <a:rPr lang="en-US" dirty="0"/>
              <a:t> </a:t>
            </a:r>
            <a:r>
              <a:rPr lang="en-US" dirty="0" smtClean="0"/>
              <a:t>at the Software University</a:t>
            </a:r>
            <a:endParaRPr lang="en-US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398326" y="1676400"/>
            <a:ext cx="11380090" cy="2779644"/>
            <a:chOff x="581722" y="1295400"/>
            <a:chExt cx="8713090" cy="2169479"/>
          </a:xfrm>
        </p:grpSpPr>
        <p:sp>
          <p:nvSpPr>
            <p:cNvPr id="5" name="TextBox 4"/>
            <p:cNvSpPr txBox="1"/>
            <p:nvPr/>
          </p:nvSpPr>
          <p:spPr>
            <a:xfrm>
              <a:off x="690870" y="1807559"/>
              <a:ext cx="2062404" cy="79912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 Basics</a:t>
              </a:r>
              <a:endParaRPr lang="bg-BG" sz="2200" dirty="0"/>
            </a:p>
            <a:p>
              <a:r>
                <a:rPr lang="en-US" sz="1600" dirty="0"/>
                <a:t>6</a:t>
              </a:r>
              <a:r>
                <a:rPr lang="en-US" sz="1600" dirty="0" smtClean="0"/>
                <a:t> </a:t>
              </a:r>
              <a:r>
                <a:rPr lang="en-US" sz="1600" dirty="0"/>
                <a:t>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labs + exam</a:t>
              </a:r>
              <a:endParaRPr lang="bg-BG" sz="1600" dirty="0"/>
            </a:p>
            <a:p>
              <a:r>
                <a:rPr lang="en-US" sz="1600" dirty="0" smtClean="0"/>
                <a:t>4</a:t>
              </a:r>
              <a:r>
                <a:rPr lang="bg-BG" sz="1600" dirty="0" smtClean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814032" y="1807533"/>
              <a:ext cx="2123163" cy="165562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Web Fundamentals </a:t>
              </a:r>
              <a:r>
                <a:rPr lang="bg-BG" sz="2200" dirty="0"/>
                <a:t>(</a:t>
              </a:r>
              <a:r>
                <a:rPr lang="en-US" sz="2200" dirty="0"/>
                <a:t>HTML + CSS</a:t>
              </a:r>
              <a:r>
                <a:rPr lang="bg-BG" sz="2200" dirty="0"/>
                <a:t>)</a:t>
              </a:r>
            </a:p>
            <a:p>
              <a:endParaRPr lang="en-US" sz="1600" dirty="0" smtClean="0"/>
            </a:p>
            <a:p>
              <a:r>
                <a:rPr lang="en-US" sz="1600" dirty="0" smtClean="0"/>
                <a:t>10 </a:t>
              </a:r>
              <a:r>
                <a:rPr lang="en-US" sz="1600" dirty="0"/>
                <a:t>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labs + exam</a:t>
              </a:r>
              <a:endParaRPr lang="bg-BG" sz="1600" dirty="0"/>
            </a:p>
            <a:p>
              <a:r>
                <a:rPr lang="en-US" sz="1600" dirty="0"/>
                <a:t>4</a:t>
              </a:r>
              <a:r>
                <a:rPr lang="bg-BG" sz="1600" dirty="0" smtClean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</a:t>
              </a:r>
              <a:r>
                <a:rPr lang="en-US" sz="1600" dirty="0" smtClean="0"/>
                <a:t>3</a:t>
              </a:r>
              <a:r>
                <a:rPr lang="bg-BG" sz="1600" dirty="0" smtClean="0"/>
                <a:t>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23380" y="1805864"/>
              <a:ext cx="2064672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PHP Basics</a:t>
              </a:r>
              <a:endParaRPr lang="bg-BG" sz="2200" dirty="0"/>
            </a:p>
            <a:p>
              <a:r>
                <a:rPr lang="en-US" sz="1600" dirty="0" smtClean="0"/>
                <a:t>6 </a:t>
              </a:r>
              <a:r>
                <a:rPr lang="en-US" sz="1600" dirty="0"/>
                <a:t>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labs + exam</a:t>
              </a:r>
              <a:endParaRPr lang="bg-BG" sz="1600" dirty="0"/>
            </a:p>
            <a:p>
              <a:r>
                <a:rPr lang="en-US" sz="1600" dirty="0"/>
                <a:t>4</a:t>
              </a:r>
              <a:r>
                <a:rPr lang="bg-BG" sz="1600" dirty="0" smtClean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997952" y="1805864"/>
              <a:ext cx="2064670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JavaScript Basics</a:t>
              </a:r>
              <a:endParaRPr lang="bg-BG" sz="2200" dirty="0"/>
            </a:p>
            <a:p>
              <a:r>
                <a:rPr lang="en-US" sz="1600" dirty="0"/>
                <a:t>6</a:t>
              </a:r>
              <a:r>
                <a:rPr lang="en-US" sz="1600" dirty="0" smtClean="0"/>
                <a:t> </a:t>
              </a:r>
              <a:r>
                <a:rPr lang="en-US" sz="1600" dirty="0"/>
                <a:t>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labs + exam</a:t>
              </a:r>
              <a:endParaRPr lang="bg-BG" sz="1600" dirty="0"/>
            </a:p>
            <a:p>
              <a:r>
                <a:rPr lang="bg-BG" sz="1600" dirty="0"/>
                <a:t>4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0990" y="2672769"/>
              <a:ext cx="2062284" cy="79211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Teamwork and Personal Skills</a:t>
              </a:r>
              <a:endParaRPr lang="bg-BG" sz="2200" dirty="0"/>
            </a:p>
            <a:p>
              <a:r>
                <a:rPr lang="en-US" sz="1600" dirty="0" smtClean="0"/>
                <a:t>4 times</a:t>
              </a:r>
              <a:endParaRPr lang="en-US" sz="1600" dirty="0"/>
            </a:p>
            <a:p>
              <a:r>
                <a:rPr lang="bg-BG" sz="1600" dirty="0" smtClean="0"/>
                <a:t>1</a:t>
              </a:r>
              <a:r>
                <a:rPr lang="en-US" sz="1600" dirty="0"/>
                <a:t>6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</a:t>
              </a:r>
              <a:r>
                <a:rPr lang="en-US" sz="1600" dirty="0" smtClean="0"/>
                <a:t>1</a:t>
              </a:r>
              <a:r>
                <a:rPr lang="bg-BG" sz="1600" dirty="0" smtClean="0"/>
                <a:t>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81722" y="1295400"/>
              <a:ext cx="8713090" cy="304800"/>
              <a:chOff x="251520" y="760440"/>
              <a:chExt cx="8713090" cy="304800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>
                <a:off x="251520" y="908650"/>
                <a:ext cx="8713090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6732420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8857848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620994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8332984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997952" y="2671042"/>
              <a:ext cx="4190098" cy="79211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Teamwork and Personal </a:t>
              </a:r>
              <a:r>
                <a:rPr lang="en-US" sz="2200" dirty="0" smtClean="0"/>
                <a:t>Skills (Part II)</a:t>
              </a:r>
              <a:endParaRPr lang="bg-BG" sz="2200" dirty="0"/>
            </a:p>
            <a:p>
              <a:r>
                <a:rPr lang="en-US" sz="1600" dirty="0" smtClean="0"/>
                <a:t>6 times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0819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639207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JavaScript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450050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817586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Course Introduction </a:t>
            </a:r>
            <a:r>
              <a:rPr lang="en-US" sz="2700" dirty="0" smtClean="0"/>
              <a:t>– Course Program, Exams, Teachers, Evaluation, Resources</a:t>
            </a:r>
            <a:br>
              <a:rPr lang="en-US" sz="2700" dirty="0" smtClean="0"/>
            </a:b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JavaScript Introduction </a:t>
            </a:r>
            <a:r>
              <a:rPr lang="en-US" sz="2700" dirty="0" smtClean="0"/>
              <a:t>– Dynamic HTML, JS history, JS first steps</a:t>
            </a:r>
            <a:br>
              <a:rPr lang="en-US" sz="2700" dirty="0" smtClean="0"/>
            </a:b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JavaScript Tools/IDEs</a:t>
            </a:r>
            <a:r>
              <a:rPr lang="en-US" sz="2700" dirty="0"/>
              <a:t> – </a:t>
            </a:r>
            <a:r>
              <a:rPr lang="en-US" sz="2700" dirty="0" smtClean="0"/>
              <a:t>JS Development Tools, Debugging Tools, Utilities</a:t>
            </a:r>
            <a:endParaRPr lang="en-US" sz="27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JavaScript Syntax </a:t>
            </a:r>
            <a:r>
              <a:rPr lang="en-US" sz="27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Data types, variables, conditional statements…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Loops, Arrays and Strings 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Functions and Objects </a:t>
            </a:r>
            <a:r>
              <a:rPr lang="en-US" sz="27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Function scope, creating and using objects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Working with DOM and Events </a:t>
            </a:r>
            <a:r>
              <a:rPr lang="en-US" sz="27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Create/Edit elements, basic event handling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Teamwork Defense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Practical 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JavaScript Basics – Course Program</a:t>
            </a:r>
            <a:endParaRPr lang="en-US" dirty="0"/>
          </a:p>
        </p:txBody>
      </p:sp>
      <p:pic>
        <p:nvPicPr>
          <p:cNvPr id="1026" name="Picture 2" descr="http://cdn.onextrapixel.com/wp-content/uploads/2012/09/js-cov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817" y="5486400"/>
            <a:ext cx="1384778" cy="85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15" y="5487155"/>
            <a:ext cx="1524000" cy="8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JavaScript Basics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"C# Basics"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softuni.bg/courses/csharp-basics</a:t>
            </a:r>
            <a:endParaRPr lang="en-US" dirty="0" smtClean="0"/>
          </a:p>
          <a:p>
            <a:pPr lvl="1"/>
            <a:r>
              <a:rPr lang="en-US" dirty="0" smtClean="0"/>
              <a:t>The course is for beginners, but requires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11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205" y="4168303"/>
            <a:ext cx="2023976" cy="202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9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199399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400" b="1" noProof="1" smtClean="0"/>
              <a:t>Bogomil Dimitrov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Junior trainer @ </a:t>
            </a:r>
            <a:r>
              <a:rPr lang="en-US" sz="3200" dirty="0"/>
              <a:t>SoftUni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from the Software University (2014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b="1" noProof="1"/>
              <a:t>Yordan Darakchiev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</a:t>
            </a:r>
            <a:r>
              <a:rPr lang="en-US" sz="3200" dirty="0" err="1"/>
              <a:t>SoftUni</a:t>
            </a:r>
            <a:endParaRPr lang="en-US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Currently Level #2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Graduate from </a:t>
            </a:r>
            <a:r>
              <a:rPr lang="en-US" sz="3200" dirty="0" err="1"/>
              <a:t>Telerik</a:t>
            </a:r>
            <a:r>
              <a:rPr lang="en-US" sz="3200" dirty="0"/>
              <a:t> Academy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(1)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198" y="1381538"/>
            <a:ext cx="2375122" cy="265706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pic>
        <p:nvPicPr>
          <p:cNvPr id="6" name="Picture 4" descr="https://media.licdn.com/media/p/1/005/070/085/1d2fbcf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01258" y="4267200"/>
            <a:ext cx="1905001" cy="229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10+</a:t>
            </a:r>
            <a:r>
              <a:rPr lang="en-US" dirty="0" smtClean="0"/>
              <a:t> volunteer 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Developers from the software industry</a:t>
            </a:r>
          </a:p>
          <a:p>
            <a:pPr lvl="1"/>
            <a:r>
              <a:rPr lang="en-US" dirty="0" smtClean="0"/>
              <a:t>Scholarship students from SoftUni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4290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429001"/>
            <a:ext cx="4915045" cy="27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4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1047</Words>
  <Application>Microsoft Office PowerPoint</Application>
  <PresentationFormat>Custom</PresentationFormat>
  <Paragraphs>232</Paragraphs>
  <Slides>28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SoftUni 16x9</vt:lpstr>
      <vt:lpstr>JavaScript Basics</vt:lpstr>
      <vt:lpstr>Table of Contents</vt:lpstr>
      <vt:lpstr>Level #1 at the Software University</vt:lpstr>
      <vt:lpstr>JavaScript Basics</vt:lpstr>
      <vt:lpstr>JavaScript Basics – Course Program</vt:lpstr>
      <vt:lpstr>Warning: Not for Absolute Beginners</vt:lpstr>
      <vt:lpstr>The Trainers Team</vt:lpstr>
      <vt:lpstr>Trainers Team (1)</vt:lpstr>
      <vt:lpstr>Volunteer Teaching Assistants</vt:lpstr>
      <vt:lpstr>JavaScript Basics: More Details </vt:lpstr>
      <vt:lpstr>Training Duration – JavaScript Basics </vt:lpstr>
      <vt:lpstr>Why JavaScript?</vt:lpstr>
      <vt:lpstr>Why English?</vt:lpstr>
      <vt:lpstr>JavaScript Basics</vt:lpstr>
      <vt:lpstr>Scoring System for the “JavaScript Basics”</vt:lpstr>
      <vt:lpstr>JavaScript Exam</vt:lpstr>
      <vt:lpstr>Homework Assignments</vt:lpstr>
      <vt:lpstr>Homework Peer Reviews</vt:lpstr>
      <vt:lpstr>Resources</vt:lpstr>
      <vt:lpstr>Course Web Site &amp; Forums</vt:lpstr>
      <vt:lpstr>JavaScript Basics Slides and Videos</vt:lpstr>
      <vt:lpstr>JavaScript Resources</vt:lpstr>
      <vt:lpstr>Software University Learning System (SULS)</vt:lpstr>
      <vt:lpstr>Recommended Software</vt:lpstr>
      <vt:lpstr>Summary</vt:lpstr>
      <vt:lpstr>JavaScript Basics – Course Introduction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Basics - Course Intro</dc:title>
  <dc:subject>Software Development Course</dc:subject>
  <dc:creator/>
  <cp:keywords>JavaScript, JS, programming, SoftUni, Software University, programming, software development, software engineering, course, Web development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2015-03-09T15:12:58Z</dcterms:modified>
  <cp:category>JavaScript, JS,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